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722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08673" y="636151"/>
            <a:ext cx="7526655" cy="2988945"/>
          </a:xfrm>
          <a:prstGeom prst="rect">
            <a:avLst/>
          </a:prstGeom>
          <a:noFill/>
          <a:ln/>
        </p:spPr>
        <p:txBody>
          <a:bodyPr wrap="square" rtlCol="0" anchor="t"/>
          <a:lstStyle/>
          <a:p>
            <a:pPr marL="0" indent="0">
              <a:lnSpc>
                <a:spcPts val="7846"/>
              </a:lnSpc>
              <a:buNone/>
            </a:pPr>
            <a:r>
              <a:rPr lang="en-US" sz="6277" b="1" dirty="0">
                <a:solidFill>
                  <a:srgbClr val="000000"/>
                </a:solidFill>
                <a:latin typeface="p22-mackinac-pro" pitchFamily="34" charset="0"/>
                <a:ea typeface="p22-mackinac-pro" pitchFamily="34" charset="-122"/>
                <a:cs typeface="p22-mackinac-pro" pitchFamily="34" charset="-120"/>
              </a:rPr>
              <a:t>Introduction to Self-Service Password Reset</a:t>
            </a:r>
            <a:endParaRPr lang="en-US" sz="6277" dirty="0"/>
          </a:p>
        </p:txBody>
      </p:sp>
      <p:sp>
        <p:nvSpPr>
          <p:cNvPr id="6" name="Text 2"/>
          <p:cNvSpPr/>
          <p:nvPr/>
        </p:nvSpPr>
        <p:spPr>
          <a:xfrm>
            <a:off x="808673" y="3971568"/>
            <a:ext cx="7526655" cy="2957513"/>
          </a:xfrm>
          <a:prstGeom prst="rect">
            <a:avLst/>
          </a:prstGeom>
          <a:noFill/>
          <a:ln/>
        </p:spPr>
        <p:txBody>
          <a:bodyPr wrap="square" rtlCol="0" anchor="t"/>
          <a:lstStyle/>
          <a:p>
            <a:pPr marL="0" indent="0">
              <a:lnSpc>
                <a:spcPts val="2911"/>
              </a:lnSpc>
              <a:buNone/>
            </a:pPr>
            <a:r>
              <a:rPr lang="en-US" sz="1819" dirty="0">
                <a:solidFill>
                  <a:srgbClr val="272525"/>
                </a:solidFill>
                <a:latin typeface="Eudoxus Sans" pitchFamily="34" charset="0"/>
                <a:ea typeface="Eudoxus Sans" pitchFamily="34" charset="-122"/>
                <a:cs typeface="Eudoxus Sans" pitchFamily="34" charset="-120"/>
              </a:rPr>
              <a:t>Self-service password reset is a powerful tool that empowers users to securely manage their own account credentials without relying on IT support. By enabling this feature, organizations can improve user productivity, reduce help desk costs, and enhance overall security by minimizing the risk of compromised accounts. This introduction will provide an overview of the key benefits, prerequisites, and steps involved in configuring and deploying self-service password reset within your organization.</a:t>
            </a:r>
            <a:endParaRPr lang="en-US" sz="1819" dirty="0"/>
          </a:p>
        </p:txBody>
      </p:sp>
      <p:sp>
        <p:nvSpPr>
          <p:cNvPr id="7" name="Shape 3"/>
          <p:cNvSpPr/>
          <p:nvPr/>
        </p:nvSpPr>
        <p:spPr>
          <a:xfrm>
            <a:off x="808673" y="7206258"/>
            <a:ext cx="369689" cy="369689"/>
          </a:xfrm>
          <a:prstGeom prst="roundRect">
            <a:avLst>
              <a:gd name="adj" fmla="val 24731830"/>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182886"/>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Conclusion and Next Steps</a:t>
            </a:r>
            <a:endParaRPr lang="en-US" sz="4860" dirty="0"/>
          </a:p>
        </p:txBody>
      </p:sp>
      <p:sp>
        <p:nvSpPr>
          <p:cNvPr id="6" name="Text 2"/>
          <p:cNvSpPr/>
          <p:nvPr/>
        </p:nvSpPr>
        <p:spPr>
          <a:xfrm>
            <a:off x="864037" y="3096220"/>
            <a:ext cx="7415927" cy="395049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Implementing a robust self-service password reset solution is a crucial step in enhancing user productivity, reducing IT costs, and improving overall security within your organization. By following the guidelines and best practices outlined in this presentation, you can successfully configure, deploy, and maintain a self-service password reset system that meets the unique needs of your users and IT teams. As you embark on this journey, remember to continuously monitor, optimize, and adapt the solution to ensure it remains effective and aligned with your evolving organizational requirements.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812607"/>
            <a:ext cx="11886486"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Benefits of Self-Service Password Reset</a:t>
            </a:r>
            <a:endParaRPr lang="en-US" sz="4860" dirty="0"/>
          </a:p>
        </p:txBody>
      </p:sp>
      <p:sp>
        <p:nvSpPr>
          <p:cNvPr id="5" name="Text 2"/>
          <p:cNvSpPr/>
          <p:nvPr/>
        </p:nvSpPr>
        <p:spPr>
          <a:xfrm>
            <a:off x="864037" y="3201233"/>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Improved User Experience</a:t>
            </a:r>
            <a:endParaRPr lang="en-US" sz="2430" dirty="0"/>
          </a:p>
        </p:txBody>
      </p:sp>
      <p:sp>
        <p:nvSpPr>
          <p:cNvPr id="6" name="Text 3"/>
          <p:cNvSpPr/>
          <p:nvPr/>
        </p:nvSpPr>
        <p:spPr>
          <a:xfrm>
            <a:off x="864037" y="4219575"/>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Users can quickly and easily reset their own passwords without waiting for IT assistance, leading to increased productivity and satisfaction.</a:t>
            </a:r>
            <a:endParaRPr lang="en-US" sz="1944" dirty="0"/>
          </a:p>
        </p:txBody>
      </p:sp>
      <p:sp>
        <p:nvSpPr>
          <p:cNvPr id="7" name="Text 4"/>
          <p:cNvSpPr/>
          <p:nvPr/>
        </p:nvSpPr>
        <p:spPr>
          <a:xfrm>
            <a:off x="5372695" y="3201233"/>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Reduced IT Costs</a:t>
            </a:r>
            <a:endParaRPr lang="en-US" sz="2430" dirty="0"/>
          </a:p>
        </p:txBody>
      </p:sp>
      <p:sp>
        <p:nvSpPr>
          <p:cNvPr id="8" name="Text 5"/>
          <p:cNvSpPr/>
          <p:nvPr/>
        </p:nvSpPr>
        <p:spPr>
          <a:xfrm>
            <a:off x="5372695" y="3833813"/>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By automating the password reset process, organizations can significantly reduce the workload and costs associated with help desk support.</a:t>
            </a:r>
            <a:endParaRPr lang="en-US" sz="1944" dirty="0"/>
          </a:p>
        </p:txBody>
      </p:sp>
      <p:sp>
        <p:nvSpPr>
          <p:cNvPr id="9" name="Text 6"/>
          <p:cNvSpPr/>
          <p:nvPr/>
        </p:nvSpPr>
        <p:spPr>
          <a:xfrm>
            <a:off x="9881354" y="3201233"/>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Enhanced Security</a:t>
            </a:r>
            <a:endParaRPr lang="en-US" sz="2430" dirty="0"/>
          </a:p>
        </p:txBody>
      </p:sp>
      <p:sp>
        <p:nvSpPr>
          <p:cNvPr id="10" name="Text 7"/>
          <p:cNvSpPr/>
          <p:nvPr/>
        </p:nvSpPr>
        <p:spPr>
          <a:xfrm>
            <a:off x="9881354" y="3833813"/>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Self-service password reset helps mitigate the risk of account compromises by empowering users to maintain their own secure credentials.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44047"/>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Prerequisites for Self-Service Password Reset</a:t>
            </a:r>
            <a:endParaRPr lang="en-US" sz="3402" dirty="0"/>
          </a:p>
        </p:txBody>
      </p:sp>
      <p:sp>
        <p:nvSpPr>
          <p:cNvPr id="6" name="Shape 2"/>
          <p:cNvSpPr/>
          <p:nvPr/>
        </p:nvSpPr>
        <p:spPr>
          <a:xfrm>
            <a:off x="604837" y="2477691"/>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746522" y="2542461"/>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1166336" y="2477691"/>
            <a:ext cx="353282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Identity Management Integration</a:t>
            </a:r>
            <a:endParaRPr lang="en-US" sz="1701" dirty="0"/>
          </a:p>
        </p:txBody>
      </p:sp>
      <p:sp>
        <p:nvSpPr>
          <p:cNvPr id="9" name="Text 5"/>
          <p:cNvSpPr/>
          <p:nvPr/>
        </p:nvSpPr>
        <p:spPr>
          <a:xfrm>
            <a:off x="1166336" y="2851190"/>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that your identity management system, such as Active Directory or Azure AD, is properly integrated to support self-service password reset.</a:t>
            </a:r>
            <a:endParaRPr lang="en-US" sz="1361" dirty="0"/>
          </a:p>
        </p:txBody>
      </p:sp>
      <p:sp>
        <p:nvSpPr>
          <p:cNvPr id="10" name="Shape 6"/>
          <p:cNvSpPr/>
          <p:nvPr/>
        </p:nvSpPr>
        <p:spPr>
          <a:xfrm>
            <a:off x="604837" y="3771424"/>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723662" y="3836194"/>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1166336" y="3771424"/>
            <a:ext cx="298620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Multi-Factor Authentication</a:t>
            </a:r>
            <a:endParaRPr lang="en-US" sz="1701" dirty="0"/>
          </a:p>
        </p:txBody>
      </p:sp>
      <p:sp>
        <p:nvSpPr>
          <p:cNvPr id="13" name="Text 9"/>
          <p:cNvSpPr/>
          <p:nvPr/>
        </p:nvSpPr>
        <p:spPr>
          <a:xfrm>
            <a:off x="1166336" y="4144923"/>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strong multi-factor authentication (MFA) to verify user identities and secure the password reset process.</a:t>
            </a:r>
            <a:endParaRPr lang="en-US" sz="1361" dirty="0"/>
          </a:p>
        </p:txBody>
      </p:sp>
      <p:sp>
        <p:nvSpPr>
          <p:cNvPr id="14" name="Shape 10"/>
          <p:cNvSpPr/>
          <p:nvPr/>
        </p:nvSpPr>
        <p:spPr>
          <a:xfrm>
            <a:off x="604837" y="5065157"/>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721519" y="5129927"/>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1166336" y="5065157"/>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Data Collection</a:t>
            </a:r>
            <a:endParaRPr lang="en-US" sz="1701" dirty="0"/>
          </a:p>
        </p:txBody>
      </p:sp>
      <p:sp>
        <p:nvSpPr>
          <p:cNvPr id="17" name="Text 13"/>
          <p:cNvSpPr/>
          <p:nvPr/>
        </p:nvSpPr>
        <p:spPr>
          <a:xfrm>
            <a:off x="1166336" y="5438656"/>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Gather the necessary user data, such as phone numbers or email addresses, to enable the self-service password reset flow.</a:t>
            </a:r>
            <a:endParaRPr lang="en-US" sz="1361" dirty="0"/>
          </a:p>
        </p:txBody>
      </p:sp>
      <p:sp>
        <p:nvSpPr>
          <p:cNvPr id="18" name="Shape 14"/>
          <p:cNvSpPr/>
          <p:nvPr/>
        </p:nvSpPr>
        <p:spPr>
          <a:xfrm>
            <a:off x="604837" y="6358890"/>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717471" y="6423660"/>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1166336" y="635889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Self-Service Portal</a:t>
            </a:r>
            <a:endParaRPr lang="en-US" sz="1701" dirty="0"/>
          </a:p>
        </p:txBody>
      </p:sp>
      <p:sp>
        <p:nvSpPr>
          <p:cNvPr id="21" name="Text 17"/>
          <p:cNvSpPr/>
          <p:nvPr/>
        </p:nvSpPr>
        <p:spPr>
          <a:xfrm>
            <a:off x="1166336" y="6732389"/>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Establish a dedicated self-service portal or integration with your existing web application to allow users to access the password reset functionality.</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1164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Configuring Self-Service Password Reset in the Admin Portal</a:t>
            </a:r>
            <a:endParaRPr lang="en-US" sz="3402" dirty="0"/>
          </a:p>
        </p:txBody>
      </p:sp>
      <p:sp>
        <p:nvSpPr>
          <p:cNvPr id="6" name="Shape 2"/>
          <p:cNvSpPr/>
          <p:nvPr/>
        </p:nvSpPr>
        <p:spPr>
          <a:xfrm>
            <a:off x="2594967" y="5955625"/>
            <a:ext cx="9440347" cy="21550"/>
          </a:xfrm>
          <a:prstGeom prst="roundRect">
            <a:avLst>
              <a:gd name="adj" fmla="val 336822"/>
            </a:avLst>
          </a:prstGeom>
          <a:solidFill>
            <a:srgbClr val="B2D4E5"/>
          </a:solidFill>
          <a:ln/>
        </p:spPr>
      </p:sp>
      <p:sp>
        <p:nvSpPr>
          <p:cNvPr id="7" name="Shape 3"/>
          <p:cNvSpPr/>
          <p:nvPr/>
        </p:nvSpPr>
        <p:spPr>
          <a:xfrm>
            <a:off x="4901029" y="5350847"/>
            <a:ext cx="21550" cy="604838"/>
          </a:xfrm>
          <a:prstGeom prst="roundRect">
            <a:avLst>
              <a:gd name="adj" fmla="val 336822"/>
            </a:avLst>
          </a:prstGeom>
          <a:solidFill>
            <a:srgbClr val="B2D4E5"/>
          </a:solidFill>
          <a:ln/>
        </p:spPr>
      </p:sp>
      <p:sp>
        <p:nvSpPr>
          <p:cNvPr id="8" name="Shape 4"/>
          <p:cNvSpPr/>
          <p:nvPr/>
        </p:nvSpPr>
        <p:spPr>
          <a:xfrm>
            <a:off x="4717494" y="5761256"/>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4859179" y="5826026"/>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3831669" y="3974783"/>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Identity Integration</a:t>
            </a:r>
            <a:endParaRPr lang="en-US" sz="1701" dirty="0"/>
          </a:p>
        </p:txBody>
      </p:sp>
      <p:sp>
        <p:nvSpPr>
          <p:cNvPr id="11" name="Text 7"/>
          <p:cNvSpPr/>
          <p:nvPr/>
        </p:nvSpPr>
        <p:spPr>
          <a:xfrm>
            <a:off x="2767727" y="4348282"/>
            <a:ext cx="4288274" cy="829747"/>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Configure your identity management system, such as Active Directory or Azure AD, to enable self-service password reset functionality.</a:t>
            </a:r>
            <a:endParaRPr lang="en-US" sz="1361" dirty="0"/>
          </a:p>
        </p:txBody>
      </p:sp>
      <p:sp>
        <p:nvSpPr>
          <p:cNvPr id="12" name="Shape 8"/>
          <p:cNvSpPr/>
          <p:nvPr/>
        </p:nvSpPr>
        <p:spPr>
          <a:xfrm>
            <a:off x="7304306" y="5955566"/>
            <a:ext cx="21550" cy="604838"/>
          </a:xfrm>
          <a:prstGeom prst="roundRect">
            <a:avLst>
              <a:gd name="adj" fmla="val 336822"/>
            </a:avLst>
          </a:prstGeom>
          <a:solidFill>
            <a:srgbClr val="B2D4E5"/>
          </a:solidFill>
          <a:ln/>
        </p:spPr>
      </p:sp>
      <p:sp>
        <p:nvSpPr>
          <p:cNvPr id="13" name="Shape 9"/>
          <p:cNvSpPr/>
          <p:nvPr/>
        </p:nvSpPr>
        <p:spPr>
          <a:xfrm>
            <a:off x="7120771" y="5761256"/>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239595" y="5826026"/>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6167437" y="6733223"/>
            <a:ext cx="2295287"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Setup</a:t>
            </a:r>
            <a:endParaRPr lang="en-US" sz="1701" dirty="0"/>
          </a:p>
        </p:txBody>
      </p:sp>
      <p:sp>
        <p:nvSpPr>
          <p:cNvPr id="16" name="Text 12"/>
          <p:cNvSpPr/>
          <p:nvPr/>
        </p:nvSpPr>
        <p:spPr>
          <a:xfrm>
            <a:off x="5171003" y="7106722"/>
            <a:ext cx="4288274" cy="829747"/>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Set up multi-factor authentication methods, such as SMS, email, or authenticator app, to verify user identities during the password reset process.</a:t>
            </a:r>
            <a:endParaRPr lang="en-US" sz="1361" dirty="0"/>
          </a:p>
        </p:txBody>
      </p:sp>
      <p:sp>
        <p:nvSpPr>
          <p:cNvPr id="17" name="Shape 13"/>
          <p:cNvSpPr/>
          <p:nvPr/>
        </p:nvSpPr>
        <p:spPr>
          <a:xfrm>
            <a:off x="9707582" y="5350847"/>
            <a:ext cx="21550" cy="604838"/>
          </a:xfrm>
          <a:prstGeom prst="roundRect">
            <a:avLst>
              <a:gd name="adj" fmla="val 336822"/>
            </a:avLst>
          </a:prstGeom>
          <a:solidFill>
            <a:srgbClr val="B2D4E5"/>
          </a:solidFill>
          <a:ln/>
        </p:spPr>
      </p:sp>
      <p:sp>
        <p:nvSpPr>
          <p:cNvPr id="18" name="Shape 14"/>
          <p:cNvSpPr/>
          <p:nvPr/>
        </p:nvSpPr>
        <p:spPr>
          <a:xfrm>
            <a:off x="9524048" y="5761256"/>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9640729" y="5826026"/>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8638223" y="3974783"/>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Data Collection</a:t>
            </a:r>
            <a:endParaRPr lang="en-US" sz="1701" dirty="0"/>
          </a:p>
        </p:txBody>
      </p:sp>
      <p:sp>
        <p:nvSpPr>
          <p:cNvPr id="21" name="Text 17"/>
          <p:cNvSpPr/>
          <p:nvPr/>
        </p:nvSpPr>
        <p:spPr>
          <a:xfrm>
            <a:off x="7574280" y="4348282"/>
            <a:ext cx="4288274" cy="829747"/>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Gather and store the necessary user data, such as phone numbers or email addresses, to facilitate the self-service password reset flow.</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422202"/>
            <a:ext cx="129023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Enabling Self-Service Password Reset for Users</a:t>
            </a:r>
            <a:endParaRPr lang="en-US" sz="4860" dirty="0"/>
          </a:p>
        </p:txBody>
      </p:sp>
      <p:sp>
        <p:nvSpPr>
          <p:cNvPr id="5" name="Text 2"/>
          <p:cNvSpPr/>
          <p:nvPr/>
        </p:nvSpPr>
        <p:spPr>
          <a:xfrm>
            <a:off x="864037" y="3582353"/>
            <a:ext cx="3212068"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User Communication</a:t>
            </a:r>
            <a:endParaRPr lang="en-US" sz="2430" dirty="0"/>
          </a:p>
        </p:txBody>
      </p:sp>
      <p:sp>
        <p:nvSpPr>
          <p:cNvPr id="6" name="Text 3"/>
          <p:cNvSpPr/>
          <p:nvPr/>
        </p:nvSpPr>
        <p:spPr>
          <a:xfrm>
            <a:off x="864037" y="4214932"/>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Inform users about the available self-service password reset functionality and provide clear instructions on how to access and use the feature.</a:t>
            </a:r>
            <a:endParaRPr lang="en-US" sz="1944" dirty="0"/>
          </a:p>
        </p:txBody>
      </p:sp>
      <p:sp>
        <p:nvSpPr>
          <p:cNvPr id="7" name="Text 4"/>
          <p:cNvSpPr/>
          <p:nvPr/>
        </p:nvSpPr>
        <p:spPr>
          <a:xfrm>
            <a:off x="5372695" y="3582353"/>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User Onboarding</a:t>
            </a:r>
            <a:endParaRPr lang="en-US" sz="2430" dirty="0"/>
          </a:p>
        </p:txBody>
      </p:sp>
      <p:sp>
        <p:nvSpPr>
          <p:cNvPr id="8" name="Text 5"/>
          <p:cNvSpPr/>
          <p:nvPr/>
        </p:nvSpPr>
        <p:spPr>
          <a:xfrm>
            <a:off x="5372695" y="4214932"/>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Guide users through the process of setting up their authentication methods and user data, ensuring a smooth onboarding experience.</a:t>
            </a:r>
            <a:endParaRPr lang="en-US" sz="1944" dirty="0"/>
          </a:p>
        </p:txBody>
      </p:sp>
      <p:sp>
        <p:nvSpPr>
          <p:cNvPr id="9" name="Text 6"/>
          <p:cNvSpPr/>
          <p:nvPr/>
        </p:nvSpPr>
        <p:spPr>
          <a:xfrm>
            <a:off x="9881354" y="3582353"/>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User Adoption</a:t>
            </a:r>
            <a:endParaRPr lang="en-US" sz="2430" dirty="0"/>
          </a:p>
        </p:txBody>
      </p:sp>
      <p:sp>
        <p:nvSpPr>
          <p:cNvPr id="10" name="Text 7"/>
          <p:cNvSpPr/>
          <p:nvPr/>
        </p:nvSpPr>
        <p:spPr>
          <a:xfrm>
            <a:off x="9881354" y="4214932"/>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Monitor user adoption and engagement with the self-service password reset feature, and provide ongoing support and training to encourage widespread usage.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1114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Customizing the Self-Service Password Reset Experience</a:t>
            </a:r>
            <a:endParaRPr lang="en-US" sz="3402" dirty="0"/>
          </a:p>
        </p:txBody>
      </p:sp>
      <p:sp>
        <p:nvSpPr>
          <p:cNvPr id="6" name="Shape 2"/>
          <p:cNvSpPr/>
          <p:nvPr/>
        </p:nvSpPr>
        <p:spPr>
          <a:xfrm>
            <a:off x="604837" y="1950482"/>
            <a:ext cx="7934325" cy="1287423"/>
          </a:xfrm>
          <a:prstGeom prst="roundRect">
            <a:avLst>
              <a:gd name="adj" fmla="val 5638"/>
            </a:avLst>
          </a:prstGeom>
          <a:solidFill>
            <a:srgbClr val="CCEEFF"/>
          </a:solidFill>
          <a:ln w="7620">
            <a:solidFill>
              <a:srgbClr val="B2D4E5"/>
            </a:solidFill>
            <a:prstDash val="solid"/>
          </a:ln>
        </p:spPr>
      </p:sp>
      <p:sp>
        <p:nvSpPr>
          <p:cNvPr id="7" name="Text 3"/>
          <p:cNvSpPr/>
          <p:nvPr/>
        </p:nvSpPr>
        <p:spPr>
          <a:xfrm>
            <a:off x="785217" y="2130862"/>
            <a:ext cx="222718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Branding and Styling</a:t>
            </a:r>
            <a:endParaRPr lang="en-US" sz="1701" dirty="0"/>
          </a:p>
        </p:txBody>
      </p:sp>
      <p:sp>
        <p:nvSpPr>
          <p:cNvPr id="8" name="Text 4"/>
          <p:cNvSpPr/>
          <p:nvPr/>
        </p:nvSpPr>
        <p:spPr>
          <a:xfrm>
            <a:off x="785217" y="2504361"/>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Customize the self-service password reset portal with your organization's branding, logos, and color scheme to create a seamless and familiar user experience.</a:t>
            </a:r>
            <a:endParaRPr lang="en-US" sz="1361" dirty="0"/>
          </a:p>
        </p:txBody>
      </p:sp>
      <p:sp>
        <p:nvSpPr>
          <p:cNvPr id="9" name="Shape 5"/>
          <p:cNvSpPr/>
          <p:nvPr/>
        </p:nvSpPr>
        <p:spPr>
          <a:xfrm>
            <a:off x="604837" y="3410664"/>
            <a:ext cx="7934325" cy="1287423"/>
          </a:xfrm>
          <a:prstGeom prst="roundRect">
            <a:avLst>
              <a:gd name="adj" fmla="val 5638"/>
            </a:avLst>
          </a:prstGeom>
          <a:solidFill>
            <a:srgbClr val="CCEEFF"/>
          </a:solidFill>
          <a:ln w="7620">
            <a:solidFill>
              <a:srgbClr val="B2D4E5"/>
            </a:solidFill>
            <a:prstDash val="solid"/>
          </a:ln>
        </p:spPr>
      </p:sp>
      <p:sp>
        <p:nvSpPr>
          <p:cNvPr id="10" name="Text 6"/>
          <p:cNvSpPr/>
          <p:nvPr/>
        </p:nvSpPr>
        <p:spPr>
          <a:xfrm>
            <a:off x="785217" y="3591044"/>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Localization</a:t>
            </a:r>
            <a:endParaRPr lang="en-US" sz="1701" dirty="0"/>
          </a:p>
        </p:txBody>
      </p:sp>
      <p:sp>
        <p:nvSpPr>
          <p:cNvPr id="11" name="Text 7"/>
          <p:cNvSpPr/>
          <p:nvPr/>
        </p:nvSpPr>
        <p:spPr>
          <a:xfrm>
            <a:off x="785217" y="3964543"/>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Translate the self-service password reset interface and instructions into multiple languages to accommodate a diverse user base.</a:t>
            </a:r>
            <a:endParaRPr lang="en-US" sz="1361" dirty="0"/>
          </a:p>
        </p:txBody>
      </p:sp>
      <p:sp>
        <p:nvSpPr>
          <p:cNvPr id="12" name="Shape 8"/>
          <p:cNvSpPr/>
          <p:nvPr/>
        </p:nvSpPr>
        <p:spPr>
          <a:xfrm>
            <a:off x="604837" y="4870847"/>
            <a:ext cx="7934325" cy="1287423"/>
          </a:xfrm>
          <a:prstGeom prst="roundRect">
            <a:avLst>
              <a:gd name="adj" fmla="val 5638"/>
            </a:avLst>
          </a:prstGeom>
          <a:solidFill>
            <a:srgbClr val="CCEEFF"/>
          </a:solidFill>
          <a:ln w="7620">
            <a:solidFill>
              <a:srgbClr val="B2D4E5"/>
            </a:solidFill>
            <a:prstDash val="solid"/>
          </a:ln>
        </p:spPr>
      </p:sp>
      <p:sp>
        <p:nvSpPr>
          <p:cNvPr id="13" name="Text 9"/>
          <p:cNvSpPr/>
          <p:nvPr/>
        </p:nvSpPr>
        <p:spPr>
          <a:xfrm>
            <a:off x="785217" y="5051227"/>
            <a:ext cx="2803922"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Guidance and Instructions</a:t>
            </a:r>
            <a:endParaRPr lang="en-US" sz="1701" dirty="0"/>
          </a:p>
        </p:txBody>
      </p:sp>
      <p:sp>
        <p:nvSpPr>
          <p:cNvPr id="14" name="Text 10"/>
          <p:cNvSpPr/>
          <p:nvPr/>
        </p:nvSpPr>
        <p:spPr>
          <a:xfrm>
            <a:off x="785217" y="5424726"/>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 clear and concise instructions, tooltips, and contextual help to guide users through the password reset process.</a:t>
            </a:r>
            <a:endParaRPr lang="en-US" sz="1361" dirty="0"/>
          </a:p>
        </p:txBody>
      </p:sp>
      <p:sp>
        <p:nvSpPr>
          <p:cNvPr id="15" name="Shape 11"/>
          <p:cNvSpPr/>
          <p:nvPr/>
        </p:nvSpPr>
        <p:spPr>
          <a:xfrm>
            <a:off x="604837" y="6331029"/>
            <a:ext cx="7934325" cy="1287423"/>
          </a:xfrm>
          <a:prstGeom prst="roundRect">
            <a:avLst>
              <a:gd name="adj" fmla="val 5638"/>
            </a:avLst>
          </a:prstGeom>
          <a:solidFill>
            <a:srgbClr val="CCEEFF"/>
          </a:solidFill>
          <a:ln w="7620">
            <a:solidFill>
              <a:srgbClr val="B2D4E5"/>
            </a:solidFill>
            <a:prstDash val="solid"/>
          </a:ln>
        </p:spPr>
      </p:sp>
      <p:sp>
        <p:nvSpPr>
          <p:cNvPr id="16" name="Text 12"/>
          <p:cNvSpPr/>
          <p:nvPr/>
        </p:nvSpPr>
        <p:spPr>
          <a:xfrm>
            <a:off x="785217" y="6511409"/>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Feedback</a:t>
            </a:r>
            <a:endParaRPr lang="en-US" sz="1701" dirty="0"/>
          </a:p>
        </p:txBody>
      </p:sp>
      <p:sp>
        <p:nvSpPr>
          <p:cNvPr id="17" name="Text 13"/>
          <p:cNvSpPr/>
          <p:nvPr/>
        </p:nvSpPr>
        <p:spPr>
          <a:xfrm>
            <a:off x="785217" y="6884908"/>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Gather user feedback and continuously iterate on the self-service password reset experience to improve usability and satisfaction.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37197"/>
          </a:xfrm>
          <a:prstGeom prst="rect">
            <a:avLst/>
          </a:prstGeom>
        </p:spPr>
      </p:pic>
      <p:sp>
        <p:nvSpPr>
          <p:cNvPr id="5" name="Text 1"/>
          <p:cNvSpPr/>
          <p:nvPr/>
        </p:nvSpPr>
        <p:spPr>
          <a:xfrm>
            <a:off x="2208252" y="2852023"/>
            <a:ext cx="10213896" cy="1168479"/>
          </a:xfrm>
          <a:prstGeom prst="rect">
            <a:avLst/>
          </a:prstGeom>
          <a:noFill/>
          <a:ln/>
        </p:spPr>
        <p:txBody>
          <a:bodyPr wrap="square" rtlCol="0" anchor="t"/>
          <a:lstStyle/>
          <a:p>
            <a:pPr marL="0" indent="0">
              <a:lnSpc>
                <a:spcPts val="4601"/>
              </a:lnSpc>
              <a:buNone/>
            </a:pPr>
            <a:r>
              <a:rPr lang="en-US" sz="3681" b="1" dirty="0">
                <a:solidFill>
                  <a:srgbClr val="000000"/>
                </a:solidFill>
                <a:latin typeface="p22-mackinac-pro" pitchFamily="34" charset="0"/>
                <a:ea typeface="p22-mackinac-pro" pitchFamily="34" charset="-122"/>
                <a:cs typeface="p22-mackinac-pro" pitchFamily="34" charset="-120"/>
              </a:rPr>
              <a:t>Securing the Self-Service Password Reset Process</a:t>
            </a:r>
            <a:endParaRPr lang="en-US" sz="3681" dirty="0"/>
          </a:p>
        </p:txBody>
      </p:sp>
      <p:pic>
        <p:nvPicPr>
          <p:cNvPr id="6" name="Image 2" descr="preencoded.png"/>
          <p:cNvPicPr>
            <a:picLocks noChangeAspect="1"/>
          </p:cNvPicPr>
          <p:nvPr/>
        </p:nvPicPr>
        <p:blipFill>
          <a:blip r:embed="rId5"/>
          <a:stretch>
            <a:fillRect/>
          </a:stretch>
        </p:blipFill>
        <p:spPr>
          <a:xfrm>
            <a:off x="2208252" y="4300895"/>
            <a:ext cx="3404592" cy="747832"/>
          </a:xfrm>
          <a:prstGeom prst="rect">
            <a:avLst/>
          </a:prstGeom>
        </p:spPr>
      </p:pic>
      <p:sp>
        <p:nvSpPr>
          <p:cNvPr id="7" name="Text 2"/>
          <p:cNvSpPr/>
          <p:nvPr/>
        </p:nvSpPr>
        <p:spPr>
          <a:xfrm>
            <a:off x="2395180" y="5329118"/>
            <a:ext cx="3030736" cy="584121"/>
          </a:xfrm>
          <a:prstGeom prst="rect">
            <a:avLst/>
          </a:prstGeom>
          <a:noFill/>
          <a:ln/>
        </p:spPr>
        <p:txBody>
          <a:bodyPr wrap="square" rtlCol="0" anchor="t"/>
          <a:lstStyle/>
          <a:p>
            <a:pPr marL="0" indent="0" algn="l">
              <a:lnSpc>
                <a:spcPts val="2300"/>
              </a:lnSpc>
              <a:buNone/>
            </a:pPr>
            <a:r>
              <a:rPr lang="en-US" sz="1840" b="1" dirty="0">
                <a:solidFill>
                  <a:srgbClr val="272525"/>
                </a:solidFill>
                <a:latin typeface="p22-mackinac-pro" pitchFamily="34" charset="0"/>
                <a:ea typeface="p22-mackinac-pro" pitchFamily="34" charset="-122"/>
                <a:cs typeface="p22-mackinac-pro" pitchFamily="34" charset="-120"/>
              </a:rPr>
              <a:t>Multi-Factor Authentication</a:t>
            </a:r>
            <a:endParaRPr lang="en-US" sz="1840" dirty="0"/>
          </a:p>
        </p:txBody>
      </p:sp>
      <p:sp>
        <p:nvSpPr>
          <p:cNvPr id="8" name="Text 3"/>
          <p:cNvSpPr/>
          <p:nvPr/>
        </p:nvSpPr>
        <p:spPr>
          <a:xfrm>
            <a:off x="2395180" y="6025396"/>
            <a:ext cx="3030736" cy="1495425"/>
          </a:xfrm>
          <a:prstGeom prst="rect">
            <a:avLst/>
          </a:prstGeom>
          <a:noFill/>
          <a:ln/>
        </p:spPr>
        <p:txBody>
          <a:bodyPr wrap="square" rtlCol="0" anchor="t"/>
          <a:lstStyle/>
          <a:p>
            <a:pPr marL="0" indent="0" algn="l">
              <a:lnSpc>
                <a:spcPts val="2356"/>
              </a:lnSpc>
              <a:buNone/>
            </a:pPr>
            <a:r>
              <a:rPr lang="en-US" sz="1472" dirty="0">
                <a:solidFill>
                  <a:srgbClr val="272525"/>
                </a:solidFill>
                <a:latin typeface="Eudoxus Sans" pitchFamily="34" charset="0"/>
                <a:ea typeface="Eudoxus Sans" pitchFamily="34" charset="-122"/>
                <a:cs typeface="Eudoxus Sans" pitchFamily="34" charset="-120"/>
              </a:rPr>
              <a:t>Enforce strong multi-factor authentication (MFA) to verify user identities and prevent unauthorized access during the password reset process.</a:t>
            </a:r>
            <a:endParaRPr lang="en-US" sz="1472" dirty="0"/>
          </a:p>
        </p:txBody>
      </p:sp>
      <p:pic>
        <p:nvPicPr>
          <p:cNvPr id="9" name="Image 3" descr="preencoded.png"/>
          <p:cNvPicPr>
            <a:picLocks noChangeAspect="1"/>
          </p:cNvPicPr>
          <p:nvPr/>
        </p:nvPicPr>
        <p:blipFill>
          <a:blip r:embed="rId6"/>
          <a:stretch>
            <a:fillRect/>
          </a:stretch>
        </p:blipFill>
        <p:spPr>
          <a:xfrm>
            <a:off x="5612844" y="4300895"/>
            <a:ext cx="3404592" cy="747832"/>
          </a:xfrm>
          <a:prstGeom prst="rect">
            <a:avLst/>
          </a:prstGeom>
        </p:spPr>
      </p:pic>
      <p:sp>
        <p:nvSpPr>
          <p:cNvPr id="10" name="Text 4"/>
          <p:cNvSpPr/>
          <p:nvPr/>
        </p:nvSpPr>
        <p:spPr>
          <a:xfrm>
            <a:off x="5799773" y="5329118"/>
            <a:ext cx="2337197" cy="292060"/>
          </a:xfrm>
          <a:prstGeom prst="rect">
            <a:avLst/>
          </a:prstGeom>
          <a:noFill/>
          <a:ln/>
        </p:spPr>
        <p:txBody>
          <a:bodyPr wrap="none" rtlCol="0" anchor="t"/>
          <a:lstStyle/>
          <a:p>
            <a:pPr marL="0" indent="0" algn="l">
              <a:lnSpc>
                <a:spcPts val="2300"/>
              </a:lnSpc>
              <a:buNone/>
            </a:pPr>
            <a:r>
              <a:rPr lang="en-US" sz="1840" b="1" dirty="0">
                <a:solidFill>
                  <a:srgbClr val="272525"/>
                </a:solidFill>
                <a:latin typeface="p22-mackinac-pro" pitchFamily="34" charset="0"/>
                <a:ea typeface="p22-mackinac-pro" pitchFamily="34" charset="-122"/>
                <a:cs typeface="p22-mackinac-pro" pitchFamily="34" charset="-120"/>
              </a:rPr>
              <a:t>Audit Logging</a:t>
            </a:r>
            <a:endParaRPr lang="en-US" sz="1840" dirty="0"/>
          </a:p>
        </p:txBody>
      </p:sp>
      <p:sp>
        <p:nvSpPr>
          <p:cNvPr id="11" name="Text 5"/>
          <p:cNvSpPr/>
          <p:nvPr/>
        </p:nvSpPr>
        <p:spPr>
          <a:xfrm>
            <a:off x="5799773" y="5733336"/>
            <a:ext cx="3030736" cy="1495425"/>
          </a:xfrm>
          <a:prstGeom prst="rect">
            <a:avLst/>
          </a:prstGeom>
          <a:noFill/>
          <a:ln/>
        </p:spPr>
        <p:txBody>
          <a:bodyPr wrap="square" rtlCol="0" anchor="t"/>
          <a:lstStyle/>
          <a:p>
            <a:pPr marL="0" indent="0" algn="l">
              <a:lnSpc>
                <a:spcPts val="2356"/>
              </a:lnSpc>
              <a:buNone/>
            </a:pPr>
            <a:r>
              <a:rPr lang="en-US" sz="1472" dirty="0">
                <a:solidFill>
                  <a:srgbClr val="272525"/>
                </a:solidFill>
                <a:latin typeface="Eudoxus Sans" pitchFamily="34" charset="0"/>
                <a:ea typeface="Eudoxus Sans" pitchFamily="34" charset="-122"/>
                <a:cs typeface="Eudoxus Sans" pitchFamily="34" charset="-120"/>
              </a:rPr>
              <a:t>Implement comprehensive audit logging to track all self-service password reset activities and detect any suspicious or fraudulent behavior.</a:t>
            </a:r>
            <a:endParaRPr lang="en-US" sz="1472" dirty="0"/>
          </a:p>
        </p:txBody>
      </p:sp>
      <p:pic>
        <p:nvPicPr>
          <p:cNvPr id="12" name="Image 4" descr="preencoded.png"/>
          <p:cNvPicPr>
            <a:picLocks noChangeAspect="1"/>
          </p:cNvPicPr>
          <p:nvPr/>
        </p:nvPicPr>
        <p:blipFill>
          <a:blip r:embed="rId7"/>
          <a:stretch>
            <a:fillRect/>
          </a:stretch>
        </p:blipFill>
        <p:spPr>
          <a:xfrm>
            <a:off x="9017437" y="4300895"/>
            <a:ext cx="3404711" cy="747832"/>
          </a:xfrm>
          <a:prstGeom prst="rect">
            <a:avLst/>
          </a:prstGeom>
        </p:spPr>
      </p:pic>
      <p:sp>
        <p:nvSpPr>
          <p:cNvPr id="13" name="Text 6"/>
          <p:cNvSpPr/>
          <p:nvPr/>
        </p:nvSpPr>
        <p:spPr>
          <a:xfrm>
            <a:off x="9204365" y="5329118"/>
            <a:ext cx="2337197" cy="292060"/>
          </a:xfrm>
          <a:prstGeom prst="rect">
            <a:avLst/>
          </a:prstGeom>
          <a:noFill/>
          <a:ln/>
        </p:spPr>
        <p:txBody>
          <a:bodyPr wrap="none" rtlCol="0" anchor="t"/>
          <a:lstStyle/>
          <a:p>
            <a:pPr marL="0" indent="0" algn="l">
              <a:lnSpc>
                <a:spcPts val="2300"/>
              </a:lnSpc>
              <a:buNone/>
            </a:pPr>
            <a:r>
              <a:rPr lang="en-US" sz="1840" b="1" dirty="0">
                <a:solidFill>
                  <a:srgbClr val="272525"/>
                </a:solidFill>
                <a:latin typeface="p22-mackinac-pro" pitchFamily="34" charset="0"/>
                <a:ea typeface="p22-mackinac-pro" pitchFamily="34" charset="-122"/>
                <a:cs typeface="p22-mackinac-pro" pitchFamily="34" charset="-120"/>
              </a:rPr>
              <a:t>Fraud Detection</a:t>
            </a:r>
            <a:endParaRPr lang="en-US" sz="1840" dirty="0"/>
          </a:p>
        </p:txBody>
      </p:sp>
      <p:sp>
        <p:nvSpPr>
          <p:cNvPr id="14" name="Text 7"/>
          <p:cNvSpPr/>
          <p:nvPr/>
        </p:nvSpPr>
        <p:spPr>
          <a:xfrm>
            <a:off x="9204365" y="5733336"/>
            <a:ext cx="3030855" cy="1794510"/>
          </a:xfrm>
          <a:prstGeom prst="rect">
            <a:avLst/>
          </a:prstGeom>
          <a:noFill/>
          <a:ln/>
        </p:spPr>
        <p:txBody>
          <a:bodyPr wrap="square" rtlCol="0" anchor="t"/>
          <a:lstStyle/>
          <a:p>
            <a:pPr marL="0" indent="0" algn="l">
              <a:lnSpc>
                <a:spcPts val="2356"/>
              </a:lnSpc>
              <a:buNone/>
            </a:pPr>
            <a:r>
              <a:rPr lang="en-US" sz="1472" dirty="0">
                <a:solidFill>
                  <a:srgbClr val="272525"/>
                </a:solidFill>
                <a:latin typeface="Eudoxus Sans" pitchFamily="34" charset="0"/>
                <a:ea typeface="Eudoxus Sans" pitchFamily="34" charset="-122"/>
                <a:cs typeface="Eudoxus Sans" pitchFamily="34" charset="-120"/>
              </a:rPr>
              <a:t>Leverage machine learning or rule-based algorithms to identify and flag potential fraudulent attempts, triggering additional verification steps or alerting security teams.</a:t>
            </a:r>
            <a:endParaRPr lang="en-US" sz="147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7041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970413"/>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Monitoring and Troubleshooting Self-Service Password Reset</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Usage Monitoring</a:t>
            </a:r>
            <a:endParaRPr lang="en-US" sz="1701" dirty="0"/>
          </a:p>
        </p:txBody>
      </p:sp>
      <p:sp>
        <p:nvSpPr>
          <p:cNvPr id="8" name="Text 3"/>
          <p:cNvSpPr/>
          <p:nvPr/>
        </p:nvSpPr>
        <p:spPr>
          <a:xfrm>
            <a:off x="604837" y="279273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Monitor and analyze the usage patterns, success rates, and error rates of the self-service password reset feature to identify and address any issues.</a:t>
            </a:r>
            <a:endParaRPr lang="en-US" sz="1361" dirty="0"/>
          </a:p>
        </p:txBody>
      </p:sp>
      <p:pic>
        <p:nvPicPr>
          <p:cNvPr id="9" name="Image 3" descr="preencoded.png"/>
          <p:cNvPicPr>
            <a:picLocks noChangeAspect="1"/>
          </p:cNvPicPr>
          <p:nvPr/>
        </p:nvPicPr>
        <p:blipFill>
          <a:blip r:embed="rId6"/>
          <a:stretch>
            <a:fillRect/>
          </a:stretch>
        </p:blipFill>
        <p:spPr>
          <a:xfrm>
            <a:off x="604837" y="3864293"/>
            <a:ext cx="431959" cy="431959"/>
          </a:xfrm>
          <a:prstGeom prst="rect">
            <a:avLst/>
          </a:prstGeom>
        </p:spPr>
      </p:pic>
      <p:sp>
        <p:nvSpPr>
          <p:cNvPr id="10" name="Text 4"/>
          <p:cNvSpPr/>
          <p:nvPr/>
        </p:nvSpPr>
        <p:spPr>
          <a:xfrm>
            <a:off x="604837" y="446901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Troubleshooting</a:t>
            </a:r>
            <a:endParaRPr lang="en-US" sz="1701" dirty="0"/>
          </a:p>
        </p:txBody>
      </p:sp>
      <p:sp>
        <p:nvSpPr>
          <p:cNvPr id="11" name="Text 5"/>
          <p:cNvSpPr/>
          <p:nvPr/>
        </p:nvSpPr>
        <p:spPr>
          <a:xfrm>
            <a:off x="604837" y="484251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Establish a clear process for users to report and IT teams to investigate and resolve any problems encountered during the password reset process.</a:t>
            </a:r>
            <a:endParaRPr lang="en-US" sz="1361" dirty="0"/>
          </a:p>
        </p:txBody>
      </p:sp>
      <p:pic>
        <p:nvPicPr>
          <p:cNvPr id="12" name="Image 4" descr="preencoded.png"/>
          <p:cNvPicPr>
            <a:picLocks noChangeAspect="1"/>
          </p:cNvPicPr>
          <p:nvPr/>
        </p:nvPicPr>
        <p:blipFill>
          <a:blip r:embed="rId7"/>
          <a:stretch>
            <a:fillRect/>
          </a:stretch>
        </p:blipFill>
        <p:spPr>
          <a:xfrm>
            <a:off x="604837" y="5914073"/>
            <a:ext cx="431959" cy="431959"/>
          </a:xfrm>
          <a:prstGeom prst="rect">
            <a:avLst/>
          </a:prstGeom>
        </p:spPr>
      </p:pic>
      <p:sp>
        <p:nvSpPr>
          <p:cNvPr id="13" name="Text 6"/>
          <p:cNvSpPr/>
          <p:nvPr/>
        </p:nvSpPr>
        <p:spPr>
          <a:xfrm>
            <a:off x="604837" y="651879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Feedback</a:t>
            </a:r>
            <a:endParaRPr lang="en-US" sz="1701" dirty="0"/>
          </a:p>
        </p:txBody>
      </p:sp>
      <p:sp>
        <p:nvSpPr>
          <p:cNvPr id="14" name="Text 7"/>
          <p:cNvSpPr/>
          <p:nvPr/>
        </p:nvSpPr>
        <p:spPr>
          <a:xfrm>
            <a:off x="604837" y="689229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collect and analyze user feedback to identify areas for improvement and ensure the self-service password reset experience continues to meet their needs.</a:t>
            </a:r>
            <a:endParaRPr lang="en-US" sz="1361" dirty="0"/>
          </a:p>
        </p:txBody>
      </p:sp>
      <p:pic>
        <p:nvPicPr>
          <p:cNvPr id="15" name="Image 5" descr="preencoded.png"/>
          <p:cNvPicPr>
            <a:picLocks noChangeAspect="1"/>
          </p:cNvPicPr>
          <p:nvPr/>
        </p:nvPicPr>
        <p:blipFill>
          <a:blip r:embed="rId8"/>
          <a:stretch>
            <a:fillRect/>
          </a:stretch>
        </p:blipFill>
        <p:spPr>
          <a:xfrm>
            <a:off x="604837" y="7963853"/>
            <a:ext cx="431959" cy="431959"/>
          </a:xfrm>
          <a:prstGeom prst="rect">
            <a:avLst/>
          </a:prstGeom>
        </p:spPr>
      </p:pic>
      <p:sp>
        <p:nvSpPr>
          <p:cNvPr id="16" name="Text 8"/>
          <p:cNvSpPr/>
          <p:nvPr/>
        </p:nvSpPr>
        <p:spPr>
          <a:xfrm>
            <a:off x="604837" y="856857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Automation</a:t>
            </a:r>
            <a:endParaRPr lang="en-US" sz="1701" dirty="0"/>
          </a:p>
        </p:txBody>
      </p:sp>
      <p:sp>
        <p:nvSpPr>
          <p:cNvPr id="17" name="Text 9"/>
          <p:cNvSpPr/>
          <p:nvPr/>
        </p:nvSpPr>
        <p:spPr>
          <a:xfrm>
            <a:off x="604837" y="8942070"/>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Leverage automation and integration with incident management systems to streamline the resolution of common self-service password reset issues.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807125"/>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Best Practices for Self-Service Password Reset</a:t>
            </a:r>
            <a:endParaRPr lang="en-US" sz="3402" dirty="0"/>
          </a:p>
        </p:txBody>
      </p:sp>
      <p:sp>
        <p:nvSpPr>
          <p:cNvPr id="6" name="Shape 2"/>
          <p:cNvSpPr/>
          <p:nvPr/>
        </p:nvSpPr>
        <p:spPr>
          <a:xfrm>
            <a:off x="604837" y="2146459"/>
            <a:ext cx="7934325" cy="5276017"/>
          </a:xfrm>
          <a:prstGeom prst="roundRect">
            <a:avLst>
              <a:gd name="adj" fmla="val 1376"/>
            </a:avLst>
          </a:prstGeom>
          <a:noFill/>
          <a:ln w="7620">
            <a:solidFill>
              <a:srgbClr val="000000">
                <a:alpha val="8000"/>
              </a:srgbClr>
            </a:solidFill>
            <a:prstDash val="solid"/>
          </a:ln>
        </p:spPr>
      </p:sp>
      <p:sp>
        <p:nvSpPr>
          <p:cNvPr id="7" name="Shape 3"/>
          <p:cNvSpPr/>
          <p:nvPr/>
        </p:nvSpPr>
        <p:spPr>
          <a:xfrm>
            <a:off x="612458" y="2154079"/>
            <a:ext cx="7919085" cy="1052155"/>
          </a:xfrm>
          <a:prstGeom prst="rect">
            <a:avLst/>
          </a:prstGeom>
          <a:solidFill>
            <a:srgbClr val="FFFFFF">
              <a:alpha val="4000"/>
            </a:srgbClr>
          </a:solidFill>
          <a:ln/>
        </p:spPr>
      </p:sp>
      <p:sp>
        <p:nvSpPr>
          <p:cNvPr id="8" name="Text 4"/>
          <p:cNvSpPr/>
          <p:nvPr/>
        </p:nvSpPr>
        <p:spPr>
          <a:xfrm>
            <a:off x="785217" y="2265283"/>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Multi-Factor Authentication</a:t>
            </a:r>
            <a:endParaRPr lang="en-US" sz="1361" dirty="0"/>
          </a:p>
        </p:txBody>
      </p:sp>
      <p:sp>
        <p:nvSpPr>
          <p:cNvPr id="9" name="Text 5"/>
          <p:cNvSpPr/>
          <p:nvPr/>
        </p:nvSpPr>
        <p:spPr>
          <a:xfrm>
            <a:off x="4748570" y="2265283"/>
            <a:ext cx="3610213"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strong multi-factor authentication is in place to secure the password reset process.</a:t>
            </a:r>
            <a:endParaRPr lang="en-US" sz="1361" dirty="0"/>
          </a:p>
        </p:txBody>
      </p:sp>
      <p:sp>
        <p:nvSpPr>
          <p:cNvPr id="10" name="Shape 6"/>
          <p:cNvSpPr/>
          <p:nvPr/>
        </p:nvSpPr>
        <p:spPr>
          <a:xfrm>
            <a:off x="612458" y="3206234"/>
            <a:ext cx="7919085" cy="1052155"/>
          </a:xfrm>
          <a:prstGeom prst="rect">
            <a:avLst/>
          </a:prstGeom>
          <a:solidFill>
            <a:srgbClr val="000000">
              <a:alpha val="4000"/>
            </a:srgbClr>
          </a:solidFill>
          <a:ln/>
        </p:spPr>
      </p:sp>
      <p:sp>
        <p:nvSpPr>
          <p:cNvPr id="11" name="Text 7"/>
          <p:cNvSpPr/>
          <p:nvPr/>
        </p:nvSpPr>
        <p:spPr>
          <a:xfrm>
            <a:off x="785217" y="3317438"/>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User Education</a:t>
            </a:r>
            <a:endParaRPr lang="en-US" sz="1361" dirty="0"/>
          </a:p>
        </p:txBody>
      </p:sp>
      <p:sp>
        <p:nvSpPr>
          <p:cNvPr id="12" name="Text 8"/>
          <p:cNvSpPr/>
          <p:nvPr/>
        </p:nvSpPr>
        <p:spPr>
          <a:xfrm>
            <a:off x="4748570" y="3317438"/>
            <a:ext cx="3610213"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 clear instructions and training to users on how to effectively utilize the self-service password reset feature.</a:t>
            </a:r>
            <a:endParaRPr lang="en-US" sz="1361" dirty="0"/>
          </a:p>
        </p:txBody>
      </p:sp>
      <p:sp>
        <p:nvSpPr>
          <p:cNvPr id="13" name="Shape 9"/>
          <p:cNvSpPr/>
          <p:nvPr/>
        </p:nvSpPr>
        <p:spPr>
          <a:xfrm>
            <a:off x="612458" y="4258389"/>
            <a:ext cx="7919085" cy="1052155"/>
          </a:xfrm>
          <a:prstGeom prst="rect">
            <a:avLst/>
          </a:prstGeom>
          <a:solidFill>
            <a:srgbClr val="FFFFFF">
              <a:alpha val="4000"/>
            </a:srgbClr>
          </a:solidFill>
          <a:ln/>
        </p:spPr>
      </p:sp>
      <p:sp>
        <p:nvSpPr>
          <p:cNvPr id="14" name="Text 10"/>
          <p:cNvSpPr/>
          <p:nvPr/>
        </p:nvSpPr>
        <p:spPr>
          <a:xfrm>
            <a:off x="785217" y="4369594"/>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Audit and Monitoring</a:t>
            </a:r>
            <a:endParaRPr lang="en-US" sz="1361" dirty="0"/>
          </a:p>
        </p:txBody>
      </p:sp>
      <p:sp>
        <p:nvSpPr>
          <p:cNvPr id="15" name="Text 11"/>
          <p:cNvSpPr/>
          <p:nvPr/>
        </p:nvSpPr>
        <p:spPr>
          <a:xfrm>
            <a:off x="4748570" y="4369594"/>
            <a:ext cx="3610213"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comprehensive audit logging and monitoring to detect and respond to any suspicious activities.</a:t>
            </a:r>
            <a:endParaRPr lang="en-US" sz="1361" dirty="0"/>
          </a:p>
        </p:txBody>
      </p:sp>
      <p:sp>
        <p:nvSpPr>
          <p:cNvPr id="16" name="Shape 12"/>
          <p:cNvSpPr/>
          <p:nvPr/>
        </p:nvSpPr>
        <p:spPr>
          <a:xfrm>
            <a:off x="612458" y="5310545"/>
            <a:ext cx="7919085" cy="1052155"/>
          </a:xfrm>
          <a:prstGeom prst="rect">
            <a:avLst/>
          </a:prstGeom>
          <a:solidFill>
            <a:srgbClr val="000000">
              <a:alpha val="4000"/>
            </a:srgbClr>
          </a:solidFill>
          <a:ln/>
        </p:spPr>
      </p:sp>
      <p:sp>
        <p:nvSpPr>
          <p:cNvPr id="17" name="Text 13"/>
          <p:cNvSpPr/>
          <p:nvPr/>
        </p:nvSpPr>
        <p:spPr>
          <a:xfrm>
            <a:off x="785217" y="5421749"/>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Continuous Improvement</a:t>
            </a:r>
            <a:endParaRPr lang="en-US" sz="1361" dirty="0"/>
          </a:p>
        </p:txBody>
      </p:sp>
      <p:sp>
        <p:nvSpPr>
          <p:cNvPr id="18" name="Text 14"/>
          <p:cNvSpPr/>
          <p:nvPr/>
        </p:nvSpPr>
        <p:spPr>
          <a:xfrm>
            <a:off x="4748570" y="5421749"/>
            <a:ext cx="3610213"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gather user feedback and continuously optimize the self-service password reset experience.</a:t>
            </a:r>
            <a:endParaRPr lang="en-US" sz="1361" dirty="0"/>
          </a:p>
        </p:txBody>
      </p:sp>
      <p:sp>
        <p:nvSpPr>
          <p:cNvPr id="19" name="Shape 15"/>
          <p:cNvSpPr/>
          <p:nvPr/>
        </p:nvSpPr>
        <p:spPr>
          <a:xfrm>
            <a:off x="612458" y="6362700"/>
            <a:ext cx="7919085" cy="1052155"/>
          </a:xfrm>
          <a:prstGeom prst="rect">
            <a:avLst/>
          </a:prstGeom>
          <a:solidFill>
            <a:srgbClr val="FFFFFF">
              <a:alpha val="4000"/>
            </a:srgbClr>
          </a:solidFill>
          <a:ln/>
        </p:spPr>
      </p:sp>
      <p:sp>
        <p:nvSpPr>
          <p:cNvPr id="20" name="Text 16"/>
          <p:cNvSpPr/>
          <p:nvPr/>
        </p:nvSpPr>
        <p:spPr>
          <a:xfrm>
            <a:off x="785217" y="6473904"/>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Security Hardening</a:t>
            </a:r>
            <a:endParaRPr lang="en-US" sz="1361" dirty="0"/>
          </a:p>
        </p:txBody>
      </p:sp>
      <p:sp>
        <p:nvSpPr>
          <p:cNvPr id="21" name="Text 17"/>
          <p:cNvSpPr/>
          <p:nvPr/>
        </p:nvSpPr>
        <p:spPr>
          <a:xfrm>
            <a:off x="4748570" y="6473904"/>
            <a:ext cx="3610213"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Continuously review and update security measures to stay ahead of evolving threats and vulnerabilities.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3</cp:revision>
  <dcterms:created xsi:type="dcterms:W3CDTF">2024-07-20T08:22:26Z</dcterms:created>
  <dcterms:modified xsi:type="dcterms:W3CDTF">2024-07-20T08:29:21Z</dcterms:modified>
</cp:coreProperties>
</file>